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p:sldMasterIdLst>
    <p:sldMasterId id="2147483648" r:id="rId1"/>
  </p:sldMasterIdLst>
  <p:notesMasterIdLst>
    <p:notesMasterId r:id="rId14"/>
  </p:notesMasterIdLst>
  <p:sldIdLst>
    <p:sldId id="264" r:id="rId2"/>
    <p:sldId id="280" r:id="rId3"/>
    <p:sldId id="285" r:id="rId4"/>
    <p:sldId id="275" r:id="rId5"/>
    <p:sldId id="276" r:id="rId6"/>
    <p:sldId id="277" r:id="rId7"/>
    <p:sldId id="278" r:id="rId8"/>
    <p:sldId id="279" r:id="rId9"/>
    <p:sldId id="281" r:id="rId10"/>
    <p:sldId id="282" r:id="rId11"/>
    <p:sldId id="283" r:id="rId12"/>
    <p:sldId id="284"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78E465-CF5B-47FD-B86F-CF48214BAFB5}" type="datetimeFigureOut">
              <a:rPr lang="es-MX" smtClean="0"/>
              <a:t>29/10/2015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88A91A-16CB-4DDE-B6D4-728ED3CC6CD9}" type="slidenum">
              <a:rPr lang="es-MX" smtClean="0"/>
              <a:t>‹Nº›</a:t>
            </a:fld>
            <a:endParaRPr lang="es-MX"/>
          </a:p>
        </p:txBody>
      </p:sp>
    </p:spTree>
    <p:extLst>
      <p:ext uri="{BB962C8B-B14F-4D97-AF65-F5344CB8AC3E}">
        <p14:creationId xmlns:p14="http://schemas.microsoft.com/office/powerpoint/2010/main" val="2274972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E788A91A-16CB-4DDE-B6D4-728ED3CC6CD9}" type="slidenum">
              <a:rPr lang="es-MX" smtClean="0"/>
              <a:t>7</a:t>
            </a:fld>
            <a:endParaRPr lang="es-MX"/>
          </a:p>
        </p:txBody>
      </p:sp>
    </p:spTree>
    <p:extLst>
      <p:ext uri="{BB962C8B-B14F-4D97-AF65-F5344CB8AC3E}">
        <p14:creationId xmlns:p14="http://schemas.microsoft.com/office/powerpoint/2010/main" val="2997454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8"/>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41"/>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4"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3"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9" y="404665"/>
            <a:ext cx="676907"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5" y="260648"/>
            <a:ext cx="1163767"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23932"/>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contaduría</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a:t>
            </a:r>
            <a:r>
              <a:rPr lang="es-MX" sz="2400" b="1" dirty="0" smtClean="0"/>
              <a:t>REGIMEN FISCAL DE HONORARIOS PERSONAS FISICAS</a:t>
            </a:r>
            <a:endParaRPr lang="es-MX" sz="2000" b="1" dirty="0"/>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Luis Antonio Rangel Beltrán </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 – Diciembre 2015</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3501008"/>
            <a:ext cx="7920880" cy="1384995"/>
          </a:xfrm>
          <a:prstGeom prst="rect">
            <a:avLst/>
          </a:prstGeom>
        </p:spPr>
        <p:txBody>
          <a:bodyPr wrap="square">
            <a:spAutoFit/>
          </a:bodyPr>
          <a:lstStyle/>
          <a:p>
            <a:pPr algn="just"/>
            <a:r>
              <a:rPr lang="es-ES" sz="2800" dirty="0" smtClean="0"/>
              <a:t>Los </a:t>
            </a:r>
            <a:r>
              <a:rPr lang="es-ES" sz="2800" dirty="0"/>
              <a:t>pagos provisionales mensuales del ISR se presentan a más tardar el día 17 del mes siguiente a aquel al que corresponde el pago.</a:t>
            </a:r>
            <a:endParaRPr lang="es-MX" sz="2800" dirty="0"/>
          </a:p>
        </p:txBody>
      </p:sp>
      <p:sp>
        <p:nvSpPr>
          <p:cNvPr id="3" name="2 Rectángulo"/>
          <p:cNvSpPr/>
          <p:nvPr/>
        </p:nvSpPr>
        <p:spPr>
          <a:xfrm>
            <a:off x="539552" y="1213009"/>
            <a:ext cx="8064896" cy="1569660"/>
          </a:xfrm>
          <a:prstGeom prst="rect">
            <a:avLst/>
          </a:prstGeom>
        </p:spPr>
        <p:txBody>
          <a:bodyPr wrap="square">
            <a:spAutoFit/>
          </a:bodyPr>
          <a:lstStyle/>
          <a:p>
            <a:r>
              <a:rPr lang="es-ES" sz="2400" b="1" dirty="0"/>
              <a:t> </a:t>
            </a:r>
            <a:endParaRPr lang="es-MX" sz="2400" dirty="0"/>
          </a:p>
          <a:p>
            <a:pPr algn="ctr"/>
            <a:r>
              <a:rPr lang="es-ES" sz="2400" b="1" dirty="0" smtClean="0"/>
              <a:t>¿DENTRO </a:t>
            </a:r>
            <a:r>
              <a:rPr lang="es-ES" sz="2400" b="1" dirty="0"/>
              <a:t>DE ESTE REGIMEN CUANDO SE TIENE LA OBLIGACION DE PRESENTAR LOS PAGOS PROVISIONALES DE ISR?</a:t>
            </a:r>
            <a:endParaRPr lang="es-MX" sz="2400" dirty="0"/>
          </a:p>
        </p:txBody>
      </p:sp>
    </p:spTree>
    <p:extLst>
      <p:ext uri="{BB962C8B-B14F-4D97-AF65-F5344CB8AC3E}">
        <p14:creationId xmlns:p14="http://schemas.microsoft.com/office/powerpoint/2010/main" val="833370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3356992"/>
            <a:ext cx="7560840" cy="1815882"/>
          </a:xfrm>
          <a:prstGeom prst="rect">
            <a:avLst/>
          </a:prstGeom>
        </p:spPr>
        <p:txBody>
          <a:bodyPr wrap="square">
            <a:spAutoFit/>
          </a:bodyPr>
          <a:lstStyle/>
          <a:p>
            <a:r>
              <a:rPr lang="es-ES" sz="2800" dirty="0" smtClean="0"/>
              <a:t>Se </a:t>
            </a:r>
            <a:r>
              <a:rPr lang="es-ES" sz="2800" dirty="0"/>
              <a:t>informa el pago, retención, </a:t>
            </a:r>
            <a:r>
              <a:rPr lang="es-ES" sz="2800" dirty="0" err="1"/>
              <a:t>acreditamiento</a:t>
            </a:r>
            <a:r>
              <a:rPr lang="es-ES" sz="2800" dirty="0"/>
              <a:t> y traslado del impuesto al valor agregado en las operaciones con sus proveedores.</a:t>
            </a:r>
            <a:endParaRPr lang="es-MX" sz="2800" dirty="0"/>
          </a:p>
          <a:p>
            <a:r>
              <a:rPr lang="es-ES" sz="2800" dirty="0"/>
              <a:t> </a:t>
            </a:r>
            <a:endParaRPr lang="es-MX" sz="2800" dirty="0"/>
          </a:p>
        </p:txBody>
      </p:sp>
      <p:sp>
        <p:nvSpPr>
          <p:cNvPr id="3" name="2 Rectángulo"/>
          <p:cNvSpPr/>
          <p:nvPr/>
        </p:nvSpPr>
        <p:spPr>
          <a:xfrm>
            <a:off x="683568" y="1268760"/>
            <a:ext cx="7848872" cy="954107"/>
          </a:xfrm>
          <a:prstGeom prst="rect">
            <a:avLst/>
          </a:prstGeom>
        </p:spPr>
        <p:txBody>
          <a:bodyPr wrap="square">
            <a:spAutoFit/>
          </a:bodyPr>
          <a:lstStyle/>
          <a:p>
            <a:r>
              <a:rPr lang="es-ES" sz="2800" b="1" dirty="0" smtClean="0"/>
              <a:t> </a:t>
            </a:r>
            <a:r>
              <a:rPr lang="es-ES" sz="2800" b="1" dirty="0"/>
              <a:t>¿QUE SE INFORMA EN UNA DECLARACION INFORMATIVA  DE OPERACIONES CON  TERCEROS?</a:t>
            </a:r>
            <a:endParaRPr lang="es-MX" sz="2800" dirty="0"/>
          </a:p>
        </p:txBody>
      </p:sp>
    </p:spTree>
    <p:extLst>
      <p:ext uri="{BB962C8B-B14F-4D97-AF65-F5344CB8AC3E}">
        <p14:creationId xmlns:p14="http://schemas.microsoft.com/office/powerpoint/2010/main" val="86590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836712"/>
            <a:ext cx="5760640" cy="2062103"/>
          </a:xfrm>
          <a:prstGeom prst="rect">
            <a:avLst/>
          </a:prstGeom>
        </p:spPr>
        <p:txBody>
          <a:bodyPr wrap="square">
            <a:spAutoFit/>
          </a:bodyPr>
          <a:lstStyle/>
          <a:p>
            <a:pPr algn="just"/>
            <a:r>
              <a:rPr lang="es-MX" sz="3200" b="1" dirty="0">
                <a:latin typeface="Arial" pitchFamily="34" charset="0"/>
                <a:cs typeface="Arial" pitchFamily="34" charset="0"/>
              </a:rPr>
              <a:t>Bibliografía del tema</a:t>
            </a:r>
            <a:r>
              <a:rPr lang="es-MX" sz="3200" b="1" dirty="0" smtClean="0">
                <a:latin typeface="Arial" pitchFamily="34" charset="0"/>
                <a:cs typeface="Arial" pitchFamily="34" charset="0"/>
              </a:rPr>
              <a:t>:</a:t>
            </a:r>
          </a:p>
          <a:p>
            <a:pPr algn="just"/>
            <a:endParaRPr lang="es-MX" sz="3200" b="1" dirty="0">
              <a:latin typeface="Arial" pitchFamily="34" charset="0"/>
              <a:cs typeface="Arial" pitchFamily="34" charset="0"/>
            </a:endParaRPr>
          </a:p>
          <a:p>
            <a:pPr algn="just"/>
            <a:r>
              <a:rPr lang="es-MX" sz="3200" i="1" dirty="0"/>
              <a:t>www.diputados.gob.mx/</a:t>
            </a:r>
            <a:r>
              <a:rPr lang="es-MX" sz="3200" b="1" i="1" dirty="0"/>
              <a:t>Leyes</a:t>
            </a:r>
            <a:r>
              <a:rPr lang="es-MX" sz="3200" i="1" dirty="0"/>
              <a:t>Biblio/pdf/LISR.pd</a:t>
            </a:r>
            <a:endParaRPr lang="es-MX" sz="3200" b="1" dirty="0">
              <a:latin typeface="Arial" pitchFamily="34" charset="0"/>
              <a:cs typeface="Arial" pitchFamily="34" charset="0"/>
            </a:endParaRPr>
          </a:p>
        </p:txBody>
      </p:sp>
    </p:spTree>
    <p:extLst>
      <p:ext uri="{BB962C8B-B14F-4D97-AF65-F5344CB8AC3E}">
        <p14:creationId xmlns:p14="http://schemas.microsoft.com/office/powerpoint/2010/main" val="293414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CuadroTexto"/>
          <p:cNvSpPr txBox="1"/>
          <p:nvPr/>
        </p:nvSpPr>
        <p:spPr>
          <a:xfrm>
            <a:off x="467544" y="620688"/>
            <a:ext cx="8208663" cy="5724644"/>
          </a:xfrm>
          <a:prstGeom prst="rect">
            <a:avLst/>
          </a:prstGeom>
          <a:noFill/>
        </p:spPr>
        <p:txBody>
          <a:bodyPr wrap="square" rtlCol="0">
            <a:spAutoFit/>
          </a:bodyPr>
          <a:lstStyle/>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1500" b="1" dirty="0" smtClean="0">
                <a:latin typeface="Arial" pitchFamily="34" charset="0"/>
                <a:cs typeface="Arial" pitchFamily="34" charset="0"/>
              </a:rPr>
              <a:t>ES IMPORTANTE QUE EL ALUMNO COMPRENDA Y APLIQUE LOS CONCEPTOS DE  ESTA OBLIGACION  DEBIDO A QUE EXISTE UN GRAN NUMERO DE CONTRIBUYENTES QUE TRIBUTAN EN ESTE </a:t>
            </a:r>
            <a:r>
              <a:rPr lang="es-MX" sz="1500" b="1" dirty="0" smtClean="0">
                <a:latin typeface="Arial" pitchFamily="34" charset="0"/>
                <a:cs typeface="Arial" pitchFamily="34" charset="0"/>
              </a:rPr>
              <a:t>REGIMEN FISCAL DE HONORARIOS P.F.</a:t>
            </a:r>
            <a:endParaRPr lang="es-MX" sz="1500" b="1" dirty="0" smtClean="0">
              <a:latin typeface="Arial" pitchFamily="34" charset="0"/>
              <a:cs typeface="Arial" pitchFamily="34" charset="0"/>
            </a:endParaRPr>
          </a:p>
          <a:p>
            <a:pPr algn="just">
              <a:lnSpc>
                <a:spcPct val="150000"/>
              </a:lnSpc>
            </a:pPr>
            <a:endParaRPr lang="es-MX" sz="1500" b="1" dirty="0">
              <a:latin typeface="Arial" pitchFamily="34" charset="0"/>
              <a:cs typeface="Arial" pitchFamily="34" charset="0"/>
            </a:endParaRPr>
          </a:p>
          <a:p>
            <a:pPr marL="342900" indent="-342900" algn="just">
              <a:lnSpc>
                <a:spcPct val="150000"/>
              </a:lnSpc>
              <a:buFont typeface="Arial" pitchFamily="34" charset="0"/>
              <a:buChar char="•"/>
            </a:pPr>
            <a:r>
              <a:rPr lang="en-US" sz="1500" b="1" dirty="0">
                <a:latin typeface="Arial" pitchFamily="34" charset="0"/>
                <a:cs typeface="Arial" pitchFamily="34" charset="0"/>
              </a:rPr>
              <a:t>IT IS IMPORTANT THAT THE </a:t>
            </a:r>
            <a:r>
              <a:rPr lang="en-US" sz="1500" b="1" dirty="0" smtClean="0">
                <a:latin typeface="Arial" pitchFamily="34" charset="0"/>
                <a:cs typeface="Arial" pitchFamily="34" charset="0"/>
              </a:rPr>
              <a:t>STUDENT </a:t>
            </a:r>
            <a:r>
              <a:rPr lang="en-US" sz="1500" b="1" dirty="0">
                <a:latin typeface="Arial" pitchFamily="34" charset="0"/>
                <a:cs typeface="Arial" pitchFamily="34" charset="0"/>
              </a:rPr>
              <a:t>UNDERSTANDS AND APPLIES THE CONCEPTS OF THIS OBLIGATION DUE TO THE FACT THAT THERE EXISTS A GREAT NUMBER OF CONTRIBUTORS WHO PAY IN THIS </a:t>
            </a:r>
            <a:r>
              <a:rPr lang="en-US" sz="1500" b="1" dirty="0" smtClean="0">
                <a:latin typeface="Arial" pitchFamily="34" charset="0"/>
                <a:cs typeface="Arial" pitchFamily="34" charset="0"/>
              </a:rPr>
              <a:t>REGIME.</a:t>
            </a:r>
          </a:p>
          <a:p>
            <a:pPr algn="just">
              <a:lnSpc>
                <a:spcPct val="150000"/>
              </a:lnSpc>
            </a:pPr>
            <a:r>
              <a:rPr lang="es-MX" sz="2800" b="1" dirty="0" smtClean="0">
                <a:latin typeface="Arial" pitchFamily="34" charset="0"/>
                <a:cs typeface="Arial" pitchFamily="34" charset="0"/>
              </a:rPr>
              <a:t>Palabras </a:t>
            </a:r>
            <a:r>
              <a:rPr lang="es-MX" sz="2800" b="1" dirty="0">
                <a:latin typeface="Arial" pitchFamily="34" charset="0"/>
                <a:cs typeface="Arial" pitchFamily="34" charset="0"/>
              </a:rPr>
              <a:t>clave: </a:t>
            </a:r>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1600" b="1" dirty="0" err="1" smtClean="0">
                <a:latin typeface="Arial" pitchFamily="34" charset="0"/>
                <a:cs typeface="Arial" pitchFamily="34" charset="0"/>
              </a:rPr>
              <a:t>Regimen</a:t>
            </a:r>
            <a:r>
              <a:rPr lang="es-MX" sz="1600" b="1" dirty="0" smtClean="0">
                <a:latin typeface="Arial" pitchFamily="34" charset="0"/>
                <a:cs typeface="Arial" pitchFamily="34" charset="0"/>
              </a:rPr>
              <a:t>, honorarios, contribuyente, declaración, tramite, tributar</a:t>
            </a:r>
          </a:p>
          <a:p>
            <a:pPr marL="342900" indent="-342900" algn="just">
              <a:lnSpc>
                <a:spcPct val="150000"/>
              </a:lnSpc>
              <a:buFont typeface="Arial" pitchFamily="34" charset="0"/>
              <a:buChar char="•"/>
            </a:pPr>
            <a:r>
              <a:rPr lang="es-MX" sz="1600" b="1" dirty="0" err="1" smtClean="0">
                <a:latin typeface="Arial" pitchFamily="34" charset="0"/>
                <a:cs typeface="Arial" pitchFamily="34" charset="0"/>
              </a:rPr>
              <a:t>Regime</a:t>
            </a:r>
            <a:r>
              <a:rPr lang="es-MX" sz="1600" b="1" dirty="0" smtClean="0">
                <a:latin typeface="Arial" pitchFamily="34" charset="0"/>
                <a:cs typeface="Arial" pitchFamily="34" charset="0"/>
              </a:rPr>
              <a:t>, </a:t>
            </a:r>
            <a:r>
              <a:rPr lang="es-MX" sz="1600" b="1" dirty="0" err="1" smtClean="0">
                <a:latin typeface="Arial" pitchFamily="34" charset="0"/>
                <a:cs typeface="Arial" pitchFamily="34" charset="0"/>
              </a:rPr>
              <a:t>honorary</a:t>
            </a:r>
            <a:r>
              <a:rPr lang="es-MX" sz="1600" b="1" dirty="0" smtClean="0">
                <a:latin typeface="Arial" pitchFamily="34" charset="0"/>
                <a:cs typeface="Arial" pitchFamily="34" charset="0"/>
              </a:rPr>
              <a:t>, </a:t>
            </a:r>
            <a:r>
              <a:rPr lang="es-MX" sz="1600" b="1" dirty="0" err="1" smtClean="0">
                <a:latin typeface="Arial" pitchFamily="34" charset="0"/>
                <a:cs typeface="Arial" pitchFamily="34" charset="0"/>
              </a:rPr>
              <a:t>contributing</a:t>
            </a:r>
            <a:r>
              <a:rPr lang="es-MX" sz="1600" b="1" dirty="0" smtClean="0">
                <a:latin typeface="Arial" pitchFamily="34" charset="0"/>
                <a:cs typeface="Arial" pitchFamily="34" charset="0"/>
              </a:rPr>
              <a:t>, </a:t>
            </a:r>
            <a:r>
              <a:rPr lang="es-MX" sz="1600" b="1" dirty="0" err="1" smtClean="0">
                <a:latin typeface="Arial" pitchFamily="34" charset="0"/>
                <a:cs typeface="Arial" pitchFamily="34" charset="0"/>
              </a:rPr>
              <a:t>declaration</a:t>
            </a:r>
            <a:r>
              <a:rPr lang="es-MX" sz="1600" b="1" dirty="0" smtClean="0">
                <a:latin typeface="Arial" pitchFamily="34" charset="0"/>
                <a:cs typeface="Arial" pitchFamily="34" charset="0"/>
              </a:rPr>
              <a:t>, </a:t>
            </a:r>
            <a:r>
              <a:rPr lang="es-MX" sz="1600" b="1" dirty="0" err="1" smtClean="0">
                <a:latin typeface="Arial" pitchFamily="34" charset="0"/>
                <a:cs typeface="Arial" pitchFamily="34" charset="0"/>
              </a:rPr>
              <a:t>procedure</a:t>
            </a:r>
            <a:r>
              <a:rPr lang="es-MX" sz="1600" b="1" dirty="0" smtClean="0">
                <a:latin typeface="Arial" pitchFamily="34" charset="0"/>
                <a:cs typeface="Arial" pitchFamily="34" charset="0"/>
              </a:rPr>
              <a:t>, </a:t>
            </a:r>
            <a:r>
              <a:rPr lang="es-MX" sz="1600" b="1" dirty="0" err="1" smtClean="0">
                <a:latin typeface="Arial" pitchFamily="34" charset="0"/>
                <a:cs typeface="Arial" pitchFamily="34" charset="0"/>
              </a:rPr>
              <a:t>to</a:t>
            </a:r>
            <a:r>
              <a:rPr lang="es-MX" sz="1600" b="1" dirty="0" smtClean="0">
                <a:latin typeface="Arial" pitchFamily="34" charset="0"/>
                <a:cs typeface="Arial" pitchFamily="34" charset="0"/>
              </a:rPr>
              <a:t> </a:t>
            </a:r>
            <a:r>
              <a:rPr lang="es-MX" sz="1600" b="1" dirty="0" err="1" smtClean="0">
                <a:latin typeface="Arial" pitchFamily="34" charset="0"/>
                <a:cs typeface="Arial" pitchFamily="34" charset="0"/>
              </a:rPr>
              <a:t>pay</a:t>
            </a:r>
            <a:endParaRPr lang="es-MX" sz="1600" b="1" dirty="0" smtClean="0">
              <a:latin typeface="Arial" pitchFamily="34" charset="0"/>
              <a:cs typeface="Arial" pitchFamily="34" charset="0"/>
            </a:endParaRPr>
          </a:p>
        </p:txBody>
      </p:sp>
    </p:spTree>
    <p:extLst>
      <p:ext uri="{BB962C8B-B14F-4D97-AF65-F5344CB8AC3E}">
        <p14:creationId xmlns:p14="http://schemas.microsoft.com/office/powerpoint/2010/main" val="1619417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692696"/>
            <a:ext cx="7772400" cy="1470025"/>
          </a:xfrm>
        </p:spPr>
        <p:txBody>
          <a:bodyPr/>
          <a:lstStyle/>
          <a:p>
            <a:r>
              <a:rPr lang="es-MX" b="1" dirty="0" smtClean="0">
                <a:latin typeface="Arial" pitchFamily="34" charset="0"/>
                <a:cs typeface="Arial" pitchFamily="34" charset="0"/>
              </a:rPr>
              <a:t>Objetivo </a:t>
            </a:r>
            <a:r>
              <a:rPr lang="es-MX" b="1" dirty="0">
                <a:latin typeface="Arial" pitchFamily="34" charset="0"/>
                <a:cs typeface="Arial" pitchFamily="34" charset="0"/>
              </a:rPr>
              <a:t>general: </a:t>
            </a:r>
            <a:endParaRPr lang="es-MX" dirty="0"/>
          </a:p>
        </p:txBody>
      </p:sp>
      <p:sp>
        <p:nvSpPr>
          <p:cNvPr id="3" name="2 Subtítulo"/>
          <p:cNvSpPr>
            <a:spLocks noGrp="1"/>
          </p:cNvSpPr>
          <p:nvPr>
            <p:ph type="subTitle" idx="1"/>
          </p:nvPr>
        </p:nvSpPr>
        <p:spPr>
          <a:xfrm>
            <a:off x="1475656" y="2276872"/>
            <a:ext cx="6400800" cy="1752600"/>
          </a:xfrm>
        </p:spPr>
        <p:txBody>
          <a:bodyPr>
            <a:normAutofit fontScale="85000" lnSpcReduction="20000"/>
          </a:bodyPr>
          <a:lstStyle/>
          <a:p>
            <a:r>
              <a:rPr lang="es-MX" b="1" dirty="0" smtClean="0"/>
              <a:t>QUE EL ALUMNO IDENTIFIQUE PLENAMENTE QUE TIPOS DE CONTRIBUYENTES PUEDEN TRIBUTAR EN EL REGIMEN DE HONORARIOS PERSONAS FISICAS</a:t>
            </a:r>
            <a:r>
              <a:rPr lang="es-MX" dirty="0" smtClean="0"/>
              <a:t>.</a:t>
            </a:r>
            <a:endParaRPr lang="es-MX" dirty="0"/>
          </a:p>
        </p:txBody>
      </p:sp>
    </p:spTree>
    <p:extLst>
      <p:ext uri="{BB962C8B-B14F-4D97-AF65-F5344CB8AC3E}">
        <p14:creationId xmlns:p14="http://schemas.microsoft.com/office/powerpoint/2010/main" val="291641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02684" y="2924944"/>
            <a:ext cx="7632848" cy="1815882"/>
          </a:xfrm>
          <a:prstGeom prst="rect">
            <a:avLst/>
          </a:prstGeom>
        </p:spPr>
        <p:txBody>
          <a:bodyPr wrap="square">
            <a:spAutoFit/>
          </a:bodyPr>
          <a:lstStyle/>
          <a:p>
            <a:pPr algn="just"/>
            <a:r>
              <a:rPr lang="es-ES" sz="2800" dirty="0" smtClean="0"/>
              <a:t>Las </a:t>
            </a:r>
            <a:r>
              <a:rPr lang="es-ES" sz="2800" dirty="0"/>
              <a:t>personas físicas que presten servicios profesionales de manera independiente (no como asalariados) a empresas, dependencias de gobierno o a personas físicas en </a:t>
            </a:r>
            <a:r>
              <a:rPr lang="es-ES" sz="2800" dirty="0" smtClean="0"/>
              <a:t>general.</a:t>
            </a:r>
            <a:endParaRPr lang="es-MX" sz="2800" dirty="0"/>
          </a:p>
        </p:txBody>
      </p:sp>
      <p:sp>
        <p:nvSpPr>
          <p:cNvPr id="3" name="2 Rectángulo"/>
          <p:cNvSpPr/>
          <p:nvPr/>
        </p:nvSpPr>
        <p:spPr>
          <a:xfrm>
            <a:off x="1000022" y="1268760"/>
            <a:ext cx="7820450" cy="954107"/>
          </a:xfrm>
          <a:prstGeom prst="rect">
            <a:avLst/>
          </a:prstGeom>
        </p:spPr>
        <p:txBody>
          <a:bodyPr wrap="square">
            <a:spAutoFit/>
          </a:bodyPr>
          <a:lstStyle/>
          <a:p>
            <a:r>
              <a:rPr lang="es-ES" sz="2800" b="1" dirty="0"/>
              <a:t>¿QUIENES PUDEN TRIBUTAR EN EL REGIMEN DE ACTIVIDADES PROFESIONALES?</a:t>
            </a:r>
            <a:endParaRPr lang="es-MX" sz="2800" dirty="0"/>
          </a:p>
        </p:txBody>
      </p:sp>
    </p:spTree>
    <p:extLst>
      <p:ext uri="{BB962C8B-B14F-4D97-AF65-F5344CB8AC3E}">
        <p14:creationId xmlns:p14="http://schemas.microsoft.com/office/powerpoint/2010/main" val="1490922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51520" y="2132856"/>
            <a:ext cx="8712968" cy="3416320"/>
          </a:xfrm>
          <a:prstGeom prst="rect">
            <a:avLst/>
          </a:prstGeom>
        </p:spPr>
        <p:txBody>
          <a:bodyPr wrap="square">
            <a:spAutoFit/>
          </a:bodyPr>
          <a:lstStyle/>
          <a:p>
            <a:r>
              <a:rPr lang="es-ES" sz="2400" dirty="0" smtClean="0"/>
              <a:t>Por </a:t>
            </a:r>
            <a:r>
              <a:rPr lang="es-ES" sz="2400" dirty="0"/>
              <a:t>internet</a:t>
            </a:r>
            <a:endParaRPr lang="es-MX" sz="2400" dirty="0"/>
          </a:p>
          <a:p>
            <a:r>
              <a:rPr lang="es-ES" sz="2400" dirty="0"/>
              <a:t>Se realiza una preinscripción al RFC que debe concluir, de preferencia con cita, ante cualquier Módulo de Servicios Tributarios del SAT. Para realizar la preinscripción por internet, se debe ingresar al Portal del SAT,</a:t>
            </a:r>
            <a:endParaRPr lang="es-MX" sz="2400" dirty="0"/>
          </a:p>
          <a:p>
            <a:r>
              <a:rPr lang="es-ES" sz="2400" dirty="0"/>
              <a:t> </a:t>
            </a:r>
            <a:endParaRPr lang="es-MX" sz="2400" dirty="0"/>
          </a:p>
          <a:p>
            <a:r>
              <a:rPr lang="es-ES" sz="2400" dirty="0"/>
              <a:t>Personalmente</a:t>
            </a:r>
            <a:endParaRPr lang="es-MX" sz="2400" dirty="0"/>
          </a:p>
          <a:p>
            <a:r>
              <a:rPr lang="es-ES" sz="2400" dirty="0"/>
              <a:t>De preferencia con cita ante cualquier Módulo de Servicios Tributarios del SAT</a:t>
            </a:r>
            <a:endParaRPr lang="es-MX" sz="2400" dirty="0"/>
          </a:p>
        </p:txBody>
      </p:sp>
      <p:sp>
        <p:nvSpPr>
          <p:cNvPr id="6" name="5 Rectángulo"/>
          <p:cNvSpPr/>
          <p:nvPr/>
        </p:nvSpPr>
        <p:spPr>
          <a:xfrm>
            <a:off x="323528" y="598814"/>
            <a:ext cx="8640960" cy="830997"/>
          </a:xfrm>
          <a:prstGeom prst="rect">
            <a:avLst/>
          </a:prstGeom>
        </p:spPr>
        <p:txBody>
          <a:bodyPr wrap="square">
            <a:spAutoFit/>
          </a:bodyPr>
          <a:lstStyle/>
          <a:p>
            <a:r>
              <a:rPr lang="es-ES" sz="2400" b="1" dirty="0" smtClean="0"/>
              <a:t>¿DE </a:t>
            </a:r>
            <a:r>
              <a:rPr lang="es-ES" sz="2400" b="1" dirty="0"/>
              <a:t>QUE FORMAS PUEDE INCRIBIRSE UN CONTRIBUYENTE AL RFC PARA EL REGIMEN DE HONORARIOS?</a:t>
            </a:r>
            <a:endParaRPr lang="es-MX" sz="2400" dirty="0"/>
          </a:p>
        </p:txBody>
      </p:sp>
    </p:spTree>
    <p:extLst>
      <p:ext uri="{BB962C8B-B14F-4D97-AF65-F5344CB8AC3E}">
        <p14:creationId xmlns:p14="http://schemas.microsoft.com/office/powerpoint/2010/main" val="11809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7887" y="1772816"/>
            <a:ext cx="9144000" cy="4893647"/>
          </a:xfrm>
          <a:prstGeom prst="rect">
            <a:avLst/>
          </a:prstGeom>
        </p:spPr>
        <p:txBody>
          <a:bodyPr wrap="square">
            <a:spAutoFit/>
          </a:bodyPr>
          <a:lstStyle/>
          <a:p>
            <a:r>
              <a:rPr lang="es-ES" sz="2400" dirty="0" smtClean="0"/>
              <a:t>a</a:t>
            </a:r>
            <a:r>
              <a:rPr lang="es-ES" sz="2400" dirty="0"/>
              <a:t>) Acuse con el número de folio que se le proporcionó al realizar el envío de su preinscripción.</a:t>
            </a:r>
            <a:endParaRPr lang="es-MX" sz="2400" dirty="0"/>
          </a:p>
          <a:p>
            <a:r>
              <a:rPr lang="es-ES" sz="2400" dirty="0"/>
              <a:t>b) Original de cualquier identificación oficial vigente, con fotografía y firma, expedida por los gobiernos federal, estatal o municipal.</a:t>
            </a:r>
            <a:endParaRPr lang="es-MX" sz="2400" dirty="0"/>
          </a:p>
          <a:p>
            <a:r>
              <a:rPr lang="es-ES" sz="2400" dirty="0"/>
              <a:t>c) Si cuenta con CURP, mencionar o proporcionar la constancia correspondiente; así como acta de nacimiento en copia certificada por funcionario público competente o por fedatario público.</a:t>
            </a:r>
            <a:endParaRPr lang="es-MX" sz="2400" dirty="0"/>
          </a:p>
          <a:p>
            <a:r>
              <a:rPr lang="es-ES" sz="2400" dirty="0"/>
              <a:t>d) Tratándose de mexicanos por naturalización: carta de naturalización expedida por la autoridad competente debidamente certificada o legalizada, según corresponda.</a:t>
            </a:r>
            <a:endParaRPr lang="es-MX" sz="2400" dirty="0"/>
          </a:p>
          <a:p>
            <a:r>
              <a:rPr lang="es-ES" sz="2400" dirty="0"/>
              <a:t>e) Original del comprobante de domicilio fiscal.</a:t>
            </a:r>
            <a:endParaRPr lang="es-MX" sz="2400" dirty="0"/>
          </a:p>
          <a:p>
            <a:r>
              <a:rPr lang="es-ES" sz="2400" dirty="0"/>
              <a:t>f) Solicitud de inscripción al RFC que generó al iniciar el trámite por</a:t>
            </a:r>
            <a:endParaRPr lang="es-MX" sz="2400" dirty="0"/>
          </a:p>
          <a:p>
            <a:r>
              <a:rPr lang="es-ES" sz="2400" dirty="0"/>
              <a:t>internet.</a:t>
            </a:r>
            <a:endParaRPr lang="es-MX" sz="2400" dirty="0"/>
          </a:p>
        </p:txBody>
      </p:sp>
      <p:sp>
        <p:nvSpPr>
          <p:cNvPr id="7" name="6 Rectángulo"/>
          <p:cNvSpPr/>
          <p:nvPr/>
        </p:nvSpPr>
        <p:spPr>
          <a:xfrm>
            <a:off x="179512" y="620688"/>
            <a:ext cx="8640960" cy="954107"/>
          </a:xfrm>
          <a:prstGeom prst="rect">
            <a:avLst/>
          </a:prstGeom>
        </p:spPr>
        <p:txBody>
          <a:bodyPr wrap="square">
            <a:spAutoFit/>
          </a:bodyPr>
          <a:lstStyle/>
          <a:p>
            <a:pPr algn="ctr"/>
            <a:r>
              <a:rPr lang="es-ES" sz="2800" b="1" dirty="0" smtClean="0"/>
              <a:t> </a:t>
            </a:r>
            <a:r>
              <a:rPr lang="es-ES" sz="2800" b="1" dirty="0"/>
              <a:t>¿QUÉ REQUISITOS DEBE REUNIR EL CONTRIBUYENTE PARA CONCLUIR SU TRAMITE DE INCRIPCION?</a:t>
            </a:r>
            <a:endParaRPr lang="es-MX" sz="2800" dirty="0"/>
          </a:p>
        </p:txBody>
      </p:sp>
    </p:spTree>
    <p:extLst>
      <p:ext uri="{BB962C8B-B14F-4D97-AF65-F5344CB8AC3E}">
        <p14:creationId xmlns:p14="http://schemas.microsoft.com/office/powerpoint/2010/main" val="1572337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43608" y="2551836"/>
            <a:ext cx="6984776" cy="1384995"/>
          </a:xfrm>
          <a:prstGeom prst="rect">
            <a:avLst/>
          </a:prstGeom>
        </p:spPr>
        <p:txBody>
          <a:bodyPr wrap="square">
            <a:spAutoFit/>
          </a:bodyPr>
          <a:lstStyle/>
          <a:p>
            <a:r>
              <a:rPr lang="es-ES" sz="2800" dirty="0" smtClean="0"/>
              <a:t>Obtener </a:t>
            </a:r>
            <a:r>
              <a:rPr lang="es-ES" sz="2800" dirty="0"/>
              <a:t>su Firma Electrónica Avanzada (Fiel) y su Clave de Identificación Electrónica Confidencial (CIEC).</a:t>
            </a:r>
            <a:endParaRPr lang="es-MX" sz="2800" dirty="0"/>
          </a:p>
        </p:txBody>
      </p:sp>
      <p:sp>
        <p:nvSpPr>
          <p:cNvPr id="5" name="4 Rectángulo"/>
          <p:cNvSpPr/>
          <p:nvPr/>
        </p:nvSpPr>
        <p:spPr>
          <a:xfrm>
            <a:off x="0" y="764704"/>
            <a:ext cx="9036496" cy="830997"/>
          </a:xfrm>
          <a:prstGeom prst="rect">
            <a:avLst/>
          </a:prstGeom>
        </p:spPr>
        <p:txBody>
          <a:bodyPr wrap="square">
            <a:spAutoFit/>
          </a:bodyPr>
          <a:lstStyle/>
          <a:p>
            <a:pPr algn="ctr"/>
            <a:r>
              <a:rPr lang="es-ES" sz="2400" b="1" dirty="0" smtClean="0"/>
              <a:t> </a:t>
            </a:r>
            <a:r>
              <a:rPr lang="es-ES" sz="2400" b="1" dirty="0"/>
              <a:t>¿QUE TRAMITES ADICIONALES  SE LE RECOMIENDA HACER AL CONTRIBUYENTE EL MISMO DIA DE LA INSCRIPCION?</a:t>
            </a:r>
            <a:endParaRPr lang="es-MX" sz="2400" dirty="0"/>
          </a:p>
        </p:txBody>
      </p:sp>
    </p:spTree>
    <p:extLst>
      <p:ext uri="{BB962C8B-B14F-4D97-AF65-F5344CB8AC3E}">
        <p14:creationId xmlns:p14="http://schemas.microsoft.com/office/powerpoint/2010/main" val="384859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07504" y="1595021"/>
            <a:ext cx="9036496" cy="5262979"/>
          </a:xfrm>
          <a:prstGeom prst="rect">
            <a:avLst/>
          </a:prstGeom>
        </p:spPr>
        <p:txBody>
          <a:bodyPr wrap="square">
            <a:spAutoFit/>
          </a:bodyPr>
          <a:lstStyle/>
          <a:p>
            <a:pPr lvl="0"/>
            <a:r>
              <a:rPr lang="es-ES" sz="2400" dirty="0" smtClean="0"/>
              <a:t>Pago </a:t>
            </a:r>
            <a:r>
              <a:rPr lang="es-ES" sz="2400" dirty="0"/>
              <a:t>de arrendamiento del local u oficina donde preste sus servicios profesionales (honorarios).</a:t>
            </a:r>
            <a:endParaRPr lang="es-MX" sz="2400" dirty="0"/>
          </a:p>
          <a:p>
            <a:pPr lvl="0"/>
            <a:r>
              <a:rPr lang="es-ES" sz="2400" dirty="0"/>
              <a:t>Luz y teléfono del local u oficina que utilice para la prestación de sus servicios profesionales (honorarios).</a:t>
            </a:r>
            <a:endParaRPr lang="es-MX" sz="2400" dirty="0"/>
          </a:p>
          <a:p>
            <a:pPr lvl="0"/>
            <a:r>
              <a:rPr lang="es-ES" sz="2400" dirty="0"/>
              <a:t>Pago de sueldos o salarios, en caso de tener trabajadores. </a:t>
            </a:r>
            <a:endParaRPr lang="es-MX" sz="2400" dirty="0"/>
          </a:p>
          <a:p>
            <a:pPr lvl="0"/>
            <a:r>
              <a:rPr lang="es-ES" sz="2400" dirty="0"/>
              <a:t>Las cuotas pagadas al Instituto Mexicano del Seguro Social, incluso cuando éstas sean a cargo de sus trabajadores. </a:t>
            </a:r>
            <a:endParaRPr lang="es-MX" sz="2400" dirty="0"/>
          </a:p>
          <a:p>
            <a:pPr lvl="0"/>
            <a:r>
              <a:rPr lang="es-ES" sz="2400" dirty="0"/>
              <a:t>Papelería y artículos de escritorio.</a:t>
            </a:r>
            <a:endParaRPr lang="es-MX" sz="2400" dirty="0"/>
          </a:p>
          <a:p>
            <a:pPr lvl="0"/>
            <a:r>
              <a:rPr lang="es-ES" sz="2400" dirty="0"/>
              <a:t>Gasolina y mantenimiento del automóvil que utilice exclusivamente para la prestación de sus servicios profesionales (honorarios).Para que proceda la deducción de gasolina, debe pagarla mediante cheque nominativo, tarjeta de crédito, de débito o de servicios, o bien, con monedero electrónico.</a:t>
            </a:r>
            <a:endParaRPr lang="es-MX" sz="2400" dirty="0"/>
          </a:p>
          <a:p>
            <a:pPr lvl="0"/>
            <a:r>
              <a:rPr lang="es-ES" sz="2400" dirty="0"/>
              <a:t>Las inversiones.</a:t>
            </a:r>
            <a:endParaRPr lang="es-MX" sz="2400" dirty="0"/>
          </a:p>
        </p:txBody>
      </p:sp>
      <p:sp>
        <p:nvSpPr>
          <p:cNvPr id="7" name="6 Rectángulo"/>
          <p:cNvSpPr/>
          <p:nvPr/>
        </p:nvSpPr>
        <p:spPr>
          <a:xfrm>
            <a:off x="107860" y="476672"/>
            <a:ext cx="8784620" cy="830997"/>
          </a:xfrm>
          <a:prstGeom prst="rect">
            <a:avLst/>
          </a:prstGeom>
        </p:spPr>
        <p:txBody>
          <a:bodyPr wrap="square">
            <a:spAutoFit/>
          </a:bodyPr>
          <a:lstStyle/>
          <a:p>
            <a:r>
              <a:rPr lang="es-ES" sz="2400" b="1" dirty="0" smtClean="0"/>
              <a:t>¿MENCIONA </a:t>
            </a:r>
            <a:r>
              <a:rPr lang="es-ES" sz="2400" b="1" dirty="0"/>
              <a:t>ALGUNOS CONCEPTOS DE GASTOS QUE PUEDE HACER DEDUCIBLES EL CONTRIBUYENTE DE ESTE REGIMEN?</a:t>
            </a:r>
            <a:endParaRPr lang="es-MX" sz="2400" dirty="0"/>
          </a:p>
        </p:txBody>
      </p:sp>
    </p:spTree>
    <p:extLst>
      <p:ext uri="{BB962C8B-B14F-4D97-AF65-F5344CB8AC3E}">
        <p14:creationId xmlns:p14="http://schemas.microsoft.com/office/powerpoint/2010/main" val="1161748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21055" y="3356992"/>
            <a:ext cx="6120680" cy="1077218"/>
          </a:xfrm>
          <a:prstGeom prst="rect">
            <a:avLst/>
          </a:prstGeom>
        </p:spPr>
        <p:txBody>
          <a:bodyPr wrap="square">
            <a:spAutoFit/>
          </a:bodyPr>
          <a:lstStyle/>
          <a:p>
            <a:r>
              <a:rPr lang="es-ES" sz="3200" dirty="0" smtClean="0"/>
              <a:t>Se </a:t>
            </a:r>
            <a:r>
              <a:rPr lang="es-ES" sz="3200" dirty="0"/>
              <a:t>deducen mediante el porcentaje anual que establece la Ley del ISR </a:t>
            </a:r>
            <a:endParaRPr lang="es-MX" sz="3200" dirty="0"/>
          </a:p>
        </p:txBody>
      </p:sp>
      <p:sp>
        <p:nvSpPr>
          <p:cNvPr id="3" name="2 Rectángulo"/>
          <p:cNvSpPr/>
          <p:nvPr/>
        </p:nvSpPr>
        <p:spPr>
          <a:xfrm>
            <a:off x="323528" y="858224"/>
            <a:ext cx="8280920" cy="1200329"/>
          </a:xfrm>
          <a:prstGeom prst="rect">
            <a:avLst/>
          </a:prstGeom>
        </p:spPr>
        <p:txBody>
          <a:bodyPr wrap="square">
            <a:spAutoFit/>
          </a:bodyPr>
          <a:lstStyle/>
          <a:p>
            <a:pPr algn="ctr"/>
            <a:r>
              <a:rPr lang="es-ES" sz="2400" dirty="0"/>
              <a:t> </a:t>
            </a:r>
            <a:r>
              <a:rPr lang="es-ES" sz="2400" b="1" dirty="0" smtClean="0"/>
              <a:t> </a:t>
            </a:r>
            <a:r>
              <a:rPr lang="es-ES" sz="2400" b="1" dirty="0"/>
              <a:t>¿EXPLICA BREVEMENTE COMO DEDUCE EL CONTRIBUYENTE DE HONORARIOS LAS INVERSIONES EN AUTOMOVILES, CONSTRUCCIONES Y TERRENOS?</a:t>
            </a:r>
            <a:endParaRPr lang="es-MX" sz="2400" dirty="0"/>
          </a:p>
        </p:txBody>
      </p:sp>
    </p:spTree>
    <p:extLst>
      <p:ext uri="{BB962C8B-B14F-4D97-AF65-F5344CB8AC3E}">
        <p14:creationId xmlns:p14="http://schemas.microsoft.com/office/powerpoint/2010/main" val="35975698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TotalTime>
  <Words>639</Words>
  <Application>Microsoft Office PowerPoint</Application>
  <PresentationFormat>Presentación en pantalla (4:3)</PresentationFormat>
  <Paragraphs>59</Paragraphs>
  <Slides>12</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Calibri</vt:lpstr>
      <vt:lpstr>Tema de Office</vt:lpstr>
      <vt:lpstr>Presentación de PowerPoint</vt:lpstr>
      <vt:lpstr>Presentación de PowerPoint</vt:lpstr>
      <vt:lpstr>Objetivo general: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hp</cp:lastModifiedBy>
  <cp:revision>33</cp:revision>
  <dcterms:created xsi:type="dcterms:W3CDTF">2012-08-07T16:35:15Z</dcterms:created>
  <dcterms:modified xsi:type="dcterms:W3CDTF">2015-10-30T05:37:19Z</dcterms:modified>
</cp:coreProperties>
</file>